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312" r:id="rId3"/>
    <p:sldId id="265" r:id="rId4"/>
    <p:sldId id="313" r:id="rId5"/>
    <p:sldId id="314" r:id="rId6"/>
    <p:sldId id="315" r:id="rId7"/>
    <p:sldId id="316" r:id="rId8"/>
    <p:sldId id="317" r:id="rId9"/>
    <p:sldId id="290" r:id="rId10"/>
    <p:sldId id="318" r:id="rId11"/>
    <p:sldId id="319" r:id="rId12"/>
    <p:sldId id="320" r:id="rId13"/>
    <p:sldId id="324" r:id="rId14"/>
    <p:sldId id="322" r:id="rId15"/>
    <p:sldId id="323" r:id="rId16"/>
    <p:sldId id="325" r:id="rId17"/>
    <p:sldId id="326" r:id="rId18"/>
    <p:sldId id="409" r:id="rId19"/>
    <p:sldId id="410" r:id="rId20"/>
    <p:sldId id="411" r:id="rId21"/>
    <p:sldId id="412" r:id="rId22"/>
    <p:sldId id="413" r:id="rId23"/>
    <p:sldId id="414" r:id="rId24"/>
    <p:sldId id="416" r:id="rId25"/>
    <p:sldId id="415" r:id="rId26"/>
    <p:sldId id="417" r:id="rId27"/>
    <p:sldId id="418" r:id="rId28"/>
    <p:sldId id="419" r:id="rId29"/>
    <p:sldId id="3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27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8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19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0016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5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27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50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0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9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0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0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1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3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1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2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B1865-68C8-4926-A109-315CF99D14CE}" type="datetimeFigureOut">
              <a:rPr lang="en-US" smtClean="0"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33EF-48BF-4F84-AB57-0AE7A8EA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10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Judaism and Christianity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Samaritans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The northern Kingdom of Israel was destroyed by the Assyrians in </a:t>
            </a:r>
            <a:r>
              <a:rPr lang="en-US" altLang="en-US" dirty="0" smtClean="0"/>
              <a:t>720 BCE.</a:t>
            </a:r>
          </a:p>
          <a:p>
            <a:pPr lvl="1"/>
            <a:r>
              <a:rPr lang="en-US" altLang="en-US" dirty="0"/>
              <a:t>The Samaritans claim </a:t>
            </a:r>
            <a:r>
              <a:rPr lang="en-US" altLang="en-US" dirty="0" err="1"/>
              <a:t>descendency</a:t>
            </a:r>
            <a:r>
              <a:rPr lang="en-US" altLang="en-US" dirty="0"/>
              <a:t> from the </a:t>
            </a:r>
            <a:r>
              <a:rPr lang="en-US" altLang="en-US" dirty="0" smtClean="0"/>
              <a:t>survivors (there are only about 700 remaining survivors today.)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291" y="2517177"/>
            <a:ext cx="5524003" cy="35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3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Often conquered by other more powerful civilizations, the kingdom of Judah lasted until </a:t>
            </a:r>
            <a:r>
              <a:rPr lang="en-US" altLang="en-US" dirty="0" smtClean="0"/>
              <a:t>70 CE.</a:t>
            </a:r>
          </a:p>
          <a:p>
            <a:pPr lvl="1"/>
            <a:r>
              <a:rPr lang="en-US" altLang="en-US" dirty="0"/>
              <a:t>In </a:t>
            </a:r>
            <a:r>
              <a:rPr lang="en-US" altLang="en-US" dirty="0" smtClean="0"/>
              <a:t>70 CE </a:t>
            </a:r>
            <a:r>
              <a:rPr lang="en-US" altLang="en-US" dirty="0"/>
              <a:t>the Romans destroyed the kingdoms for </a:t>
            </a:r>
            <a:r>
              <a:rPr lang="en-US" altLang="en-US" dirty="0" smtClean="0"/>
              <a:t>good after the Jewish-Roman Wars.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32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105" y="2229431"/>
            <a:ext cx="7624292" cy="42550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Jewish-Roman Wars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62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Diaspora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98" y="2323994"/>
            <a:ext cx="6044653" cy="3599316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80321" y="2323994"/>
            <a:ext cx="4806930" cy="3599316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The Jews were dispersed throughout the Roman empire, living as small communities and trying to keep their culture.</a:t>
            </a:r>
          </a:p>
          <a:p>
            <a:r>
              <a:rPr lang="en-US" altLang="en-US" b="1" i="1" dirty="0"/>
              <a:t>Diaspora</a:t>
            </a:r>
            <a:r>
              <a:rPr lang="en-US" altLang="en-US" dirty="0"/>
              <a:t>:  The dispersion of a culture throughout the world</a:t>
            </a:r>
            <a:r>
              <a:rPr lang="en-US" altLang="en-US" dirty="0" smtClean="0"/>
              <a:t>.</a:t>
            </a:r>
          </a:p>
          <a:p>
            <a:r>
              <a:rPr lang="en-US" altLang="en-US" dirty="0"/>
              <a:t>They began to marry into and speak the languages of the culture around them, while maintaining a separate culture.</a:t>
            </a:r>
          </a:p>
          <a:p>
            <a:r>
              <a:rPr lang="en-US" altLang="en-US" dirty="0"/>
              <a:t>Today there are Jews of every race speaking many languages.</a:t>
            </a:r>
            <a:endParaRPr 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22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Sects of Judais</a:t>
            </a:r>
            <a:r>
              <a:rPr lang="en-US" dirty="0"/>
              <a:t>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072241"/>
            <a:ext cx="9613861" cy="3599316"/>
          </a:xfrm>
        </p:spPr>
        <p:txBody>
          <a:bodyPr/>
          <a:lstStyle/>
          <a:p>
            <a:r>
              <a:rPr lang="en-US" altLang="en-US" dirty="0"/>
              <a:t>Three modern </a:t>
            </a:r>
            <a:r>
              <a:rPr lang="en-US" altLang="en-US" b="1" i="1" dirty="0"/>
              <a:t>sects</a:t>
            </a:r>
            <a:r>
              <a:rPr lang="en-US" altLang="en-US" dirty="0"/>
              <a:t> </a:t>
            </a:r>
            <a:r>
              <a:rPr lang="en-US" altLang="en-US" sz="2000" dirty="0"/>
              <a:t>(</a:t>
            </a:r>
            <a:r>
              <a:rPr lang="en-US" altLang="en-US" dirty="0"/>
              <a:t>branches</a:t>
            </a:r>
            <a:r>
              <a:rPr lang="en-US" altLang="en-US" dirty="0" smtClean="0"/>
              <a:t>) of Judaism</a:t>
            </a:r>
            <a:r>
              <a:rPr lang="en-US" altLang="en-US" sz="2000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smtClean="0"/>
              <a:t>Reform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smtClean="0"/>
              <a:t>Conservative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smtClean="0"/>
              <a:t>Orthodox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1" y="3987807"/>
            <a:ext cx="2069743" cy="262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96" y="4108049"/>
            <a:ext cx="3600048" cy="238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806" y="3911194"/>
            <a:ext cx="3778339" cy="2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Zionism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Late 1800s:  </a:t>
            </a:r>
            <a:r>
              <a:rPr lang="en-US" altLang="en-US" dirty="0" smtClean="0"/>
              <a:t>Zionism - </a:t>
            </a:r>
            <a:r>
              <a:rPr lang="en-US" altLang="en-US" dirty="0"/>
              <a:t>European Jewish leaders call for the creation of a Jewish nation-state.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901" y="3251428"/>
            <a:ext cx="4538460" cy="33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Christianity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2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19" y="2336873"/>
            <a:ext cx="6184119" cy="3599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30 CE: A Jewish sect formed around the teachings of Jesus of Nazareth</a:t>
            </a:r>
          </a:p>
          <a:p>
            <a:r>
              <a:rPr lang="en-US" dirty="0" smtClean="0"/>
              <a:t>Those who followed Jesus believed that he was the </a:t>
            </a:r>
            <a:r>
              <a:rPr lang="en-US" i="1" dirty="0" smtClean="0"/>
              <a:t>Messiah</a:t>
            </a:r>
            <a:r>
              <a:rPr lang="en-US" dirty="0" smtClean="0"/>
              <a:t>.</a:t>
            </a:r>
          </a:p>
          <a:p>
            <a:pPr lvl="1"/>
            <a:r>
              <a:rPr lang="en-US" b="1" dirty="0" smtClean="0"/>
              <a:t>Messiah</a:t>
            </a:r>
            <a:r>
              <a:rPr lang="en-US" dirty="0" smtClean="0"/>
              <a:t> – the deliverer or savior of the Jewish people</a:t>
            </a:r>
          </a:p>
          <a:p>
            <a:pPr lvl="1"/>
            <a:r>
              <a:rPr lang="en-US" dirty="0" smtClean="0"/>
              <a:t>The Jews believed that the prophets had foretold of a person who would deliver them from foreign domination and bring back the original kingdom of Israel.</a:t>
            </a:r>
          </a:p>
          <a:p>
            <a:r>
              <a:rPr lang="en-US" dirty="0" smtClean="0"/>
              <a:t>Christ is the Greek word for </a:t>
            </a:r>
            <a:r>
              <a:rPr lang="en-US" i="1" dirty="0" smtClean="0"/>
              <a:t>Messiah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648" y="2156567"/>
            <a:ext cx="2341037" cy="45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86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Crucifixion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Christians came to believe that the Christ was also God’s son.</a:t>
            </a:r>
          </a:p>
          <a:p>
            <a:r>
              <a:rPr lang="en-US" dirty="0" smtClean="0"/>
              <a:t>The Romans began to refer to the followers of Jesus as Christians.</a:t>
            </a:r>
          </a:p>
          <a:p>
            <a:r>
              <a:rPr lang="en-US" dirty="0" smtClean="0"/>
              <a:t>Jesus was executed by the Romans for leading a rebellion against their rule.</a:t>
            </a:r>
          </a:p>
          <a:p>
            <a:pPr lvl="1"/>
            <a:r>
              <a:rPr lang="en-US" dirty="0" smtClean="0"/>
              <a:t>His death by crucifixion became a major symbol of the Christian faith.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325" y="2164409"/>
            <a:ext cx="3118678" cy="45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03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cross became the most important symbol of Christianity.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92" y="2885015"/>
            <a:ext cx="2114604" cy="3728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480" y="2885015"/>
            <a:ext cx="3065173" cy="3728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537" y="2850075"/>
            <a:ext cx="2879995" cy="37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5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does it mean to be Jewish?</a:t>
            </a:r>
          </a:p>
          <a:p>
            <a:pPr lvl="1"/>
            <a:r>
              <a:rPr lang="en-US" dirty="0" smtClean="0"/>
              <a:t>Ethnicity – Descended from Jews (</a:t>
            </a:r>
            <a:r>
              <a:rPr lang="en-US" dirty="0"/>
              <a:t>Family descent and cultural </a:t>
            </a:r>
            <a:r>
              <a:rPr lang="en-US" dirty="0" smtClean="0"/>
              <a:t>identification)</a:t>
            </a:r>
          </a:p>
          <a:p>
            <a:pPr lvl="1"/>
            <a:r>
              <a:rPr lang="en-US" dirty="0" smtClean="0"/>
              <a:t>Conversion to Judaism (in practice only)</a:t>
            </a:r>
          </a:p>
          <a:p>
            <a:r>
              <a:rPr lang="en-US" dirty="0" smtClean="0"/>
              <a:t>Hebrews = Jews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493" y="2336873"/>
            <a:ext cx="3360783" cy="38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Resurrection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Jesus’ followers believed that he was brought back to life by God and taken to heaven.</a:t>
            </a:r>
          </a:p>
          <a:p>
            <a:pPr lvl="1"/>
            <a:r>
              <a:rPr lang="en-US" dirty="0" smtClean="0"/>
              <a:t>They believe that he will one day return.</a:t>
            </a:r>
          </a:p>
          <a:p>
            <a:r>
              <a:rPr lang="en-US" altLang="en-US" dirty="0"/>
              <a:t>Christians believe in the </a:t>
            </a:r>
            <a:r>
              <a:rPr lang="en-US" altLang="en-US" b="1" i="1" dirty="0"/>
              <a:t>Trinity</a:t>
            </a:r>
            <a:r>
              <a:rPr lang="en-US" altLang="en-US" dirty="0"/>
              <a:t>:  The Father, Son, and Holy Spirit are one god.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56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Teachings of Christ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Christians kept the Jewish scriptures/law and added the “sayings of </a:t>
            </a:r>
            <a:r>
              <a:rPr lang="en-US" altLang="en-US" dirty="0" smtClean="0"/>
              <a:t>Jesus.”</a:t>
            </a:r>
          </a:p>
          <a:p>
            <a:r>
              <a:rPr lang="en-US" altLang="en-US" dirty="0"/>
              <a:t>During the first centuries church leaders wrote letters of instruction and the </a:t>
            </a:r>
            <a:r>
              <a:rPr lang="en-US" altLang="en-US" b="1" i="1" dirty="0"/>
              <a:t>Gospels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/>
              <a:t>Gospel:  an account of the life of </a:t>
            </a:r>
            <a:r>
              <a:rPr lang="en-US" altLang="en-US" dirty="0" smtClean="0"/>
              <a:t>Jesus</a:t>
            </a:r>
          </a:p>
          <a:p>
            <a:endParaRPr lang="en-US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63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By the 5</a:t>
            </a:r>
            <a:r>
              <a:rPr lang="en-US" altLang="en-US" baseline="30000" dirty="0"/>
              <a:t>th</a:t>
            </a:r>
            <a:r>
              <a:rPr lang="en-US" altLang="en-US" dirty="0"/>
              <a:t> century </a:t>
            </a:r>
            <a:r>
              <a:rPr lang="en-US" altLang="en-US" dirty="0" smtClean="0"/>
              <a:t>the Bible was established.</a:t>
            </a:r>
          </a:p>
          <a:p>
            <a:r>
              <a:rPr lang="en-US" altLang="en-US" dirty="0"/>
              <a:t>This produced the Old Testament and the New Testament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 smtClean="0"/>
              <a:t>Testament - </a:t>
            </a:r>
            <a:r>
              <a:rPr lang="en-US" dirty="0"/>
              <a:t>a covenant between God and the human </a:t>
            </a:r>
            <a:r>
              <a:rPr lang="en-US" dirty="0" smtClean="0"/>
              <a:t>race.</a:t>
            </a:r>
            <a:endParaRPr lang="en-US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80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Rome and Christianity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At first Christians were outlawed by the Romans as a cult and rebellion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325 CE:  </a:t>
            </a:r>
            <a:r>
              <a:rPr lang="en-US" altLang="en-US" dirty="0"/>
              <a:t>The Council of </a:t>
            </a:r>
            <a:r>
              <a:rPr lang="en-US" altLang="en-US" dirty="0" err="1"/>
              <a:t>Nicea</a:t>
            </a:r>
            <a:r>
              <a:rPr lang="en-US" altLang="en-US" dirty="0"/>
              <a:t> was called by Constantine to unify </a:t>
            </a:r>
            <a:r>
              <a:rPr lang="en-US" altLang="en-US" dirty="0" smtClean="0"/>
              <a:t>Christianity.</a:t>
            </a:r>
          </a:p>
          <a:p>
            <a:r>
              <a:rPr lang="en-US" altLang="en-US" dirty="0"/>
              <a:t>By the 5</a:t>
            </a:r>
            <a:r>
              <a:rPr lang="en-US" altLang="en-US" baseline="30000" dirty="0"/>
              <a:t>th</a:t>
            </a:r>
            <a:r>
              <a:rPr lang="en-US" altLang="en-US" dirty="0"/>
              <a:t> Century, Christianity had become the official state </a:t>
            </a:r>
            <a:r>
              <a:rPr lang="en-US" altLang="en-US" dirty="0" smtClean="0"/>
              <a:t>religion of Rome.</a:t>
            </a:r>
          </a:p>
          <a:p>
            <a:endParaRPr lang="en-US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51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Missionary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960896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Unlike Judaism, Christianity produced </a:t>
            </a:r>
            <a:r>
              <a:rPr lang="en-US" altLang="en-US" b="1" i="1" dirty="0"/>
              <a:t>missionaries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 smtClean="0"/>
              <a:t>Christians believed they were called upon by God to convert the </a:t>
            </a:r>
            <a:r>
              <a:rPr lang="en-US" altLang="en-US" b="1" dirty="0" smtClean="0"/>
              <a:t>gentiles</a:t>
            </a:r>
            <a:r>
              <a:rPr lang="en-US" altLang="en-US" dirty="0" smtClean="0"/>
              <a:t>, or non-Jews, to their faith.</a:t>
            </a:r>
          </a:p>
          <a:p>
            <a:r>
              <a:rPr lang="en-US" altLang="en-US" dirty="0"/>
              <a:t>This caused the diffusion of Christianity around the world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Saul, originally a persecutor of Christians, converted after an encounter with God and became Paul.</a:t>
            </a:r>
          </a:p>
          <a:p>
            <a:pPr lvl="1"/>
            <a:r>
              <a:rPr lang="en-US" altLang="en-US" dirty="0" smtClean="0"/>
              <a:t>He then became a key figure in the spread of Christianity throughout the Roman world.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829" y="2195204"/>
            <a:ext cx="3590170" cy="44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01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306" y="206060"/>
            <a:ext cx="7587880" cy="65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69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Schism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 smtClean="0"/>
              <a:t>1054 CE:  </a:t>
            </a:r>
            <a:r>
              <a:rPr lang="en-US" altLang="en-US" dirty="0"/>
              <a:t>The Great </a:t>
            </a:r>
            <a:r>
              <a:rPr lang="en-US" altLang="en-US" dirty="0" smtClean="0"/>
              <a:t>Schism occurred</a:t>
            </a:r>
          </a:p>
          <a:p>
            <a:pPr lvl="1"/>
            <a:r>
              <a:rPr lang="en-US" dirty="0" smtClean="0"/>
              <a:t>The split the Christian church between Catholicism and Orthodox faiths.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37" y="2098951"/>
            <a:ext cx="4267984" cy="45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66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Protestant Reformation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19" y="2336873"/>
            <a:ext cx="5668965" cy="3599316"/>
          </a:xfrm>
        </p:spPr>
        <p:txBody>
          <a:bodyPr>
            <a:normAutofit/>
          </a:bodyPr>
          <a:lstStyle/>
          <a:p>
            <a:r>
              <a:rPr lang="en-US" dirty="0" smtClean="0"/>
              <a:t>Fueled by church corruption, a Catholic monk named Martin Luther sparked the Protestant Reformation.</a:t>
            </a:r>
          </a:p>
          <a:p>
            <a:pPr lvl="1"/>
            <a:r>
              <a:rPr lang="en-US" dirty="0" smtClean="0"/>
              <a:t>Other European powers which were dissatisfied with the power of the Church led their own rebellion further splitting the Church.</a:t>
            </a:r>
          </a:p>
          <a:p>
            <a:pPr lvl="1"/>
            <a:r>
              <a:rPr lang="en-US" dirty="0" smtClean="0"/>
              <a:t>This rebellion created a new branch of Christianity called Protestantism.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82" y="2143690"/>
            <a:ext cx="2850191" cy="4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94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Sects of Christianity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Three main branches of Christianity</a:t>
            </a:r>
            <a:r>
              <a:rPr lang="en-US" altLang="en-US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 smtClean="0"/>
              <a:t>Eastern Orthodox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 smtClean="0"/>
              <a:t>Roman Catholic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 smtClean="0"/>
              <a:t>Protestant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499" y="3812146"/>
            <a:ext cx="1621978" cy="2814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182" y="4043966"/>
            <a:ext cx="3208659" cy="2291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546" y="3721994"/>
            <a:ext cx="2082246" cy="29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61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en-US" altLang="en-US" sz="8000" dirty="0"/>
              <a:t>Three main branches of Christianity:  </a:t>
            </a:r>
            <a:br>
              <a:rPr lang="en-US" altLang="en-US" sz="8000" dirty="0"/>
            </a:br>
            <a:r>
              <a:rPr lang="en-US" altLang="en-US" sz="7500" dirty="0"/>
              <a:t>1. Eastern Orthodox, 2. Roman Catholic </a:t>
            </a:r>
            <a:br>
              <a:rPr lang="en-US" altLang="en-US" sz="7500" dirty="0"/>
            </a:br>
            <a:r>
              <a:rPr lang="en-US" altLang="en-US" sz="7500" dirty="0"/>
              <a:t>3. Protestant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30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Abraham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1800 BCE: The Jews emerged as a distinct culture.</a:t>
            </a:r>
          </a:p>
          <a:p>
            <a:r>
              <a:rPr lang="en-US" dirty="0"/>
              <a:t>According to Judaism, Jewish culture begins with the family of Abraham</a:t>
            </a:r>
          </a:p>
          <a:p>
            <a:r>
              <a:rPr lang="en-US" altLang="en-US" dirty="0"/>
              <a:t>Characteristics of civilization diffused from the Egyptians, Sumerians, and Phoenicians</a:t>
            </a:r>
            <a:r>
              <a:rPr lang="en-US" altLang="en-US" dirty="0" smtClean="0"/>
              <a:t>.</a:t>
            </a:r>
          </a:p>
          <a:p>
            <a:r>
              <a:rPr lang="en-US" dirty="0" smtClean="0"/>
              <a:t>They conquered the Canaanites.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83" y="2336873"/>
            <a:ext cx="5306095" cy="406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Monotheism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Jews rejected polytheism.</a:t>
            </a:r>
          </a:p>
          <a:p>
            <a:pPr lvl="1"/>
            <a:r>
              <a:rPr lang="en-US" dirty="0" smtClean="0"/>
              <a:t>They believed in </a:t>
            </a:r>
            <a:r>
              <a:rPr lang="en-US" altLang="en-US" dirty="0"/>
              <a:t>They believed in </a:t>
            </a:r>
            <a:r>
              <a:rPr lang="en-US" altLang="en-US" u="sng" dirty="0"/>
              <a:t>one</a:t>
            </a:r>
            <a:r>
              <a:rPr lang="en-US" altLang="en-US" dirty="0"/>
              <a:t> </a:t>
            </a:r>
            <a:r>
              <a:rPr lang="en-US" altLang="en-US" b="1" i="1" dirty="0"/>
              <a:t>omniscient, omnipresent, omnipotent</a:t>
            </a:r>
            <a:r>
              <a:rPr lang="en-US" altLang="en-US" dirty="0"/>
              <a:t>, uncreated creator</a:t>
            </a:r>
            <a:r>
              <a:rPr lang="en-US" altLang="en-US" dirty="0" smtClean="0"/>
              <a:t>.</a:t>
            </a:r>
          </a:p>
          <a:p>
            <a:r>
              <a:rPr lang="en-US" altLang="en-US" dirty="0"/>
              <a:t>They believed that God had promised them a special land and relationship if they kept His law.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Covenant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i="1" dirty="0" smtClean="0"/>
              <a:t>“</a:t>
            </a:r>
            <a:r>
              <a:rPr lang="en-US" altLang="en-US" i="1" dirty="0"/>
              <a:t>Now the LORD had said unto Abram, Get thee out of thy country, and from thy kindred, and from thy father's house, unto a land that I will </a:t>
            </a:r>
            <a:r>
              <a:rPr lang="en-US" altLang="en-US" i="1" dirty="0" err="1"/>
              <a:t>shew</a:t>
            </a:r>
            <a:r>
              <a:rPr lang="en-US" altLang="en-US" i="1" dirty="0"/>
              <a:t> </a:t>
            </a:r>
            <a:r>
              <a:rPr lang="en-US" altLang="en-US" i="1" dirty="0" smtClean="0"/>
              <a:t>thee.  And </a:t>
            </a:r>
            <a:r>
              <a:rPr lang="en-US" altLang="en-US" i="1" dirty="0"/>
              <a:t>I will make of thee a great nation, and I will bless thee, and make thy name great; and thou shalt be a </a:t>
            </a:r>
            <a:r>
              <a:rPr lang="en-US" altLang="en-US" i="1" dirty="0" smtClean="0"/>
              <a:t>blessing.”</a:t>
            </a:r>
          </a:p>
          <a:p>
            <a:r>
              <a:rPr lang="en-US" altLang="en-US" i="1" dirty="0"/>
              <a:t>“On that day, God made a covenant with Abram, saying: "To your descendants I have given this land, from the river of Egypt as far as the great river the Euphrates.”</a:t>
            </a:r>
            <a:r>
              <a:rPr lang="en-US" altLang="en-US" dirty="0"/>
              <a:t>(Genesis 15:18</a:t>
            </a:r>
            <a:r>
              <a:rPr lang="en-US" altLang="en-US" dirty="0" smtClean="0"/>
              <a:t>)</a:t>
            </a:r>
          </a:p>
          <a:p>
            <a:r>
              <a:rPr lang="en-US" altLang="en-US" i="1" dirty="0"/>
              <a:t>"And I will give to you and to your descendants after you, the land of your temporary residence, all the land of Canaan as an eternal possession and I will be a God to them."</a:t>
            </a:r>
            <a:r>
              <a:rPr lang="en-US" altLang="en-US" dirty="0"/>
              <a:t> (Genesis 17:8)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3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Tanakh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/>
              <a:t>Hebrew script developed from Phoenician around 1000 BC</a:t>
            </a:r>
            <a:r>
              <a:rPr lang="en-US" altLang="en-US" dirty="0" smtClean="0"/>
              <a:t>.</a:t>
            </a:r>
          </a:p>
          <a:p>
            <a:r>
              <a:rPr lang="en-US" altLang="en-US" dirty="0"/>
              <a:t>The Hebrew scriptures are called the </a:t>
            </a:r>
            <a:r>
              <a:rPr lang="en-US" altLang="en-US" b="1" i="1" dirty="0" err="1" smtClean="0"/>
              <a:t>Tanakh</a:t>
            </a:r>
            <a:endParaRPr lang="en-US" altLang="en-US" b="1" i="1" dirty="0" smtClean="0"/>
          </a:p>
          <a:p>
            <a:r>
              <a:rPr lang="en-US" altLang="en-US" dirty="0" smtClean="0"/>
              <a:t>The </a:t>
            </a:r>
            <a:r>
              <a:rPr lang="en-US" altLang="en-US" b="1" dirty="0"/>
              <a:t>Torah</a:t>
            </a:r>
            <a:r>
              <a:rPr lang="en-US" altLang="en-US" dirty="0"/>
              <a:t> [</a:t>
            </a:r>
            <a:r>
              <a:rPr lang="he-IL" altLang="en-US" dirty="0"/>
              <a:t>תורה</a:t>
            </a:r>
            <a:r>
              <a:rPr lang="en-US" altLang="en-US" dirty="0"/>
              <a:t>] are the first five books of the scriptures and were written by </a:t>
            </a:r>
            <a:r>
              <a:rPr lang="en-US" altLang="en-US" dirty="0" smtClean="0"/>
              <a:t>Moses.</a:t>
            </a:r>
            <a:endParaRPr lang="en-US" altLang="en-US" b="1" i="1" dirty="0" smtClean="0"/>
          </a:p>
          <a:p>
            <a:pPr lvl="1"/>
            <a:r>
              <a:rPr lang="en-US" altLang="en-US" dirty="0"/>
              <a:t>The Torah contains the Law of Moses (</a:t>
            </a:r>
            <a:r>
              <a:rPr lang="en-US" altLang="en-US" dirty="0" smtClean="0"/>
              <a:t>including </a:t>
            </a:r>
            <a:r>
              <a:rPr lang="en-US" altLang="en-US" dirty="0"/>
              <a:t>The Ten Commandments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/>
              <a:t>It also contains the story of creation and beginning of the Jewish </a:t>
            </a:r>
            <a:r>
              <a:rPr lang="en-US" altLang="en-US" dirty="0" smtClean="0"/>
              <a:t>nation.</a:t>
            </a:r>
          </a:p>
          <a:p>
            <a:endParaRPr lang="en-US" altLang="en-US" b="1" i="1" dirty="0" smtClean="0"/>
          </a:p>
          <a:p>
            <a:endParaRPr lang="en-US" sz="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468" y="2336873"/>
            <a:ext cx="3314566" cy="41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Tanakh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other scriptures include:  </a:t>
            </a:r>
            <a:r>
              <a:rPr lang="en-US" altLang="en-US" b="1" dirty="0" err="1"/>
              <a:t>Nevi’im</a:t>
            </a:r>
            <a:r>
              <a:rPr lang="en-US" altLang="en-US" dirty="0"/>
              <a:t> [</a:t>
            </a:r>
            <a:r>
              <a:rPr lang="he-IL" altLang="en-US" dirty="0"/>
              <a:t>נביאים</a:t>
            </a:r>
            <a:r>
              <a:rPr lang="en-US" altLang="en-US" dirty="0"/>
              <a:t>] meaning "Prophets" </a:t>
            </a:r>
            <a:br>
              <a:rPr lang="en-US" altLang="en-US" dirty="0"/>
            </a:br>
            <a:r>
              <a:rPr lang="en-US" altLang="en-US" b="1" dirty="0" err="1"/>
              <a:t>Ketuvim</a:t>
            </a:r>
            <a:r>
              <a:rPr lang="en-US" altLang="en-US" dirty="0"/>
              <a:t> [</a:t>
            </a:r>
            <a:r>
              <a:rPr lang="he-IL" altLang="en-US" dirty="0"/>
              <a:t>כתובים</a:t>
            </a:r>
            <a:r>
              <a:rPr lang="en-US" altLang="en-US" dirty="0"/>
              <a:t>] meaning "Writings“</a:t>
            </a:r>
          </a:p>
          <a:p>
            <a:r>
              <a:rPr lang="en-US" altLang="en-US" i="1" dirty="0" err="1"/>
              <a:t>Tanakh</a:t>
            </a:r>
            <a:r>
              <a:rPr lang="en-US" altLang="en-US" dirty="0"/>
              <a:t> is an acronym for these books.</a:t>
            </a:r>
          </a:p>
          <a:p>
            <a:pPr lvl="1"/>
            <a:r>
              <a:rPr lang="en-US" altLang="en-US" sz="1800" dirty="0"/>
              <a:t>Ta= Torah</a:t>
            </a:r>
          </a:p>
          <a:p>
            <a:pPr lvl="1"/>
            <a:r>
              <a:rPr lang="en-US" altLang="en-US" sz="1800" dirty="0"/>
              <a:t>Na=</a:t>
            </a:r>
            <a:r>
              <a:rPr lang="en-US" altLang="en-US" sz="1800" dirty="0" err="1"/>
              <a:t>Nevi’im</a:t>
            </a:r>
            <a:endParaRPr lang="en-US" altLang="en-US" sz="1800" dirty="0"/>
          </a:p>
          <a:p>
            <a:pPr lvl="1"/>
            <a:r>
              <a:rPr lang="en-US" altLang="en-US" sz="1800" dirty="0" err="1" smtClean="0"/>
              <a:t>Kh</a:t>
            </a:r>
            <a:r>
              <a:rPr lang="en-US" altLang="en-US" sz="1800" dirty="0" smtClean="0"/>
              <a:t>=</a:t>
            </a:r>
            <a:r>
              <a:rPr lang="en-US" altLang="en-US" sz="1800" dirty="0" err="1" smtClean="0"/>
              <a:t>Ketuvim</a:t>
            </a:r>
            <a:endParaRPr lang="en-US" altLang="en-US" sz="1800" dirty="0" smtClean="0"/>
          </a:p>
          <a:p>
            <a:r>
              <a:rPr lang="en-US" altLang="en-US" dirty="0"/>
              <a:t>Later, the </a:t>
            </a:r>
            <a:r>
              <a:rPr lang="en-US" altLang="en-US" b="1" i="1" dirty="0"/>
              <a:t>Talmud</a:t>
            </a:r>
            <a:r>
              <a:rPr lang="en-US" altLang="en-US" dirty="0"/>
              <a:t>, a series of authoritative interpretations of the </a:t>
            </a:r>
            <a:r>
              <a:rPr lang="en-US" altLang="en-US" dirty="0" err="1"/>
              <a:t>Tanakh</a:t>
            </a:r>
            <a:r>
              <a:rPr lang="en-US" altLang="en-US" dirty="0"/>
              <a:t>, emerged.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4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Jewish Kingdoms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The first rulers were High Priests (Priest-Kings) with scribes as important positions</a:t>
            </a:r>
            <a:r>
              <a:rPr lang="en-US" altLang="en-US" dirty="0" smtClean="0"/>
              <a:t>.</a:t>
            </a:r>
          </a:p>
          <a:p>
            <a:r>
              <a:rPr lang="en-US" altLang="en-US" dirty="0"/>
              <a:t>Later High Priests became politically less powerful than </a:t>
            </a:r>
            <a:r>
              <a:rPr lang="en-US" altLang="en-US" dirty="0" smtClean="0"/>
              <a:t>Kings.</a:t>
            </a:r>
          </a:p>
          <a:p>
            <a:r>
              <a:rPr lang="en-US" altLang="en-US" dirty="0" smtClean="0"/>
              <a:t>The original three kings of Israel were Saul, David, and Solomon.</a:t>
            </a:r>
          </a:p>
          <a:p>
            <a:r>
              <a:rPr lang="en-US" altLang="en-US" dirty="0"/>
              <a:t>After three kings the Kingdom was divided between Israel in the north and Judea in the south.</a:t>
            </a:r>
            <a:endParaRPr lang="en-US" altLang="en-US" dirty="0" smtClean="0"/>
          </a:p>
          <a:p>
            <a:endParaRPr lang="en-US" dirty="0"/>
          </a:p>
        </p:txBody>
      </p:sp>
      <p:pic>
        <p:nvPicPr>
          <p:cNvPr id="5" name="Picture 3" descr="davids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96" y="2220963"/>
            <a:ext cx="2497766" cy="433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56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46" y="132401"/>
            <a:ext cx="5081498" cy="663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4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TC104033917[[fn=Berlin]]</Template>
  <TotalTime>1481</TotalTime>
  <Words>1037</Words>
  <Application>Microsoft Office PowerPoint</Application>
  <PresentationFormat>Widescreen</PresentationFormat>
  <Paragraphs>105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Trebuchet MS</vt:lpstr>
      <vt:lpstr>Berlin</vt:lpstr>
      <vt:lpstr>Judaism and Christianity</vt:lpstr>
      <vt:lpstr>Judaism</vt:lpstr>
      <vt:lpstr>Abraham</vt:lpstr>
      <vt:lpstr>Monotheism</vt:lpstr>
      <vt:lpstr>The Covenant</vt:lpstr>
      <vt:lpstr>The Tanakh</vt:lpstr>
      <vt:lpstr>The Tanakh</vt:lpstr>
      <vt:lpstr>Jewish Kingdoms</vt:lpstr>
      <vt:lpstr>PowerPoint Presentation</vt:lpstr>
      <vt:lpstr>Samaritans</vt:lpstr>
      <vt:lpstr>Judaism</vt:lpstr>
      <vt:lpstr>Jewish-Roman Wars</vt:lpstr>
      <vt:lpstr>Diaspora</vt:lpstr>
      <vt:lpstr>Sects of Judaism</vt:lpstr>
      <vt:lpstr>Zionism</vt:lpstr>
      <vt:lpstr>Christianity</vt:lpstr>
      <vt:lpstr>Origins</vt:lpstr>
      <vt:lpstr>Crucifixion</vt:lpstr>
      <vt:lpstr>The Cross</vt:lpstr>
      <vt:lpstr>The Resurrection</vt:lpstr>
      <vt:lpstr>Teachings of Christ</vt:lpstr>
      <vt:lpstr>The Bible</vt:lpstr>
      <vt:lpstr>Rome and Christianity</vt:lpstr>
      <vt:lpstr>Missionary Activities</vt:lpstr>
      <vt:lpstr>PowerPoint Presentation</vt:lpstr>
      <vt:lpstr>The Great Schism</vt:lpstr>
      <vt:lpstr>The Protestant Reformation</vt:lpstr>
      <vt:lpstr>Sects of Christianity</vt:lpstr>
      <vt:lpstr>Three main branches of Christianity:   1. Eastern Orthodox, 2. Roman Catholic  3. Protestant</vt:lpstr>
    </vt:vector>
  </TitlesOfParts>
  <Company>Methacton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Judaism and Christianity</dc:title>
  <dc:creator>Kistler, Stephen</dc:creator>
  <cp:lastModifiedBy>Kistler, Stephen</cp:lastModifiedBy>
  <cp:revision>14</cp:revision>
  <dcterms:created xsi:type="dcterms:W3CDTF">2014-10-06T11:48:02Z</dcterms:created>
  <dcterms:modified xsi:type="dcterms:W3CDTF">2014-10-07T12:29:09Z</dcterms:modified>
</cp:coreProperties>
</file>